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  <p1510:client id="{23DD13D1-D70F-4DDE-894F-F4A7550F731F}" v="853" dt="2022-12-07T20:43:08.952"/>
    <p1510:client id="{563C52EF-A362-45BD-9A20-889106E0A3E7}" v="27" dt="2022-12-07T15:34:20.805"/>
    <p1510:client id="{564CAEE5-EFC7-4357-961F-42157CE1A4FB}" v="656" dt="2022-12-07T19:07:58.608"/>
    <p1510:client id="{C0F50C22-C578-457F-807E-73C8439DD89C}" v="7" dt="2022-12-02T21:18:20.514"/>
    <p1510:client id="{FC93D631-21ED-4DA3-BC9F-D07E98CA1E68}" v="13" dt="2022-12-13T17:57:19.97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%20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THE%20LANGUAGE%20AND%20SALARY%20DESCENDING%20ORDER%20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'[Book 4.xlsx]Sheet1'!$B$1</c:f>
              <c:strCache>
                <c:ptCount val="1"/>
                <c:pt idx="0">
                  <c:v>JOB POSTING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'[Book 4.xlsx]Sheet1'!$A$2:$A$13</c:f>
              <c:strCache>
                <c:ptCount val="12"/>
                <c:pt idx="0">
                  <c:v>C</c:v>
                </c:pt>
                <c:pt idx="1">
                  <c:v>java</c:v>
                </c:pt>
                <c:pt idx="2">
                  <c:v>javascript</c:v>
                </c:pt>
                <c:pt idx="3">
                  <c:v>python</c:v>
                </c:pt>
                <c:pt idx="4">
                  <c:v>scala</c:v>
                </c:pt>
                <c:pt idx="5">
                  <c:v>C%23</c:v>
                </c:pt>
                <c:pt idx="6">
                  <c:v>C%2B%2B</c:v>
                </c:pt>
                <c:pt idx="7">
                  <c:v>SQL server</c:v>
                </c:pt>
                <c:pt idx="8">
                  <c:v>PostgreSQL</c:v>
                </c:pt>
                <c:pt idx="9">
                  <c:v>Oracle</c:v>
                </c:pt>
                <c:pt idx="10">
                  <c:v>MySQL Server</c:v>
                </c:pt>
                <c:pt idx="11">
                  <c:v>MongoDB</c:v>
                </c:pt>
              </c:strCache>
            </c:strRef>
          </c:cat>
          <c:val>
            <c:numRef>
              <c:f>'[Book 4.xlsx]Sheet1'!$B$2:$B$13</c:f>
              <c:numCache>
                <c:formatCode>General</c:formatCode>
                <c:ptCount val="12"/>
                <c:pt idx="0">
                  <c:v>188</c:v>
                </c:pt>
                <c:pt idx="1">
                  <c:v>88</c:v>
                </c:pt>
                <c:pt idx="2">
                  <c:v>66</c:v>
                </c:pt>
                <c:pt idx="3">
                  <c:v>48</c:v>
                </c:pt>
                <c:pt idx="4">
                  <c:v>47</c:v>
                </c:pt>
                <c:pt idx="5">
                  <c:v>20</c:v>
                </c:pt>
                <c:pt idx="6">
                  <c:v>19</c:v>
                </c:pt>
                <c:pt idx="7">
                  <c:v>14</c:v>
                </c:pt>
                <c:pt idx="8">
                  <c:v>11</c:v>
                </c:pt>
                <c:pt idx="9">
                  <c:v>9</c:v>
                </c:pt>
                <c:pt idx="10">
                  <c:v>7</c:v>
                </c:pt>
                <c:pt idx="1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9C-4D42-BA4A-8465334578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73840456"/>
        <c:axId val="1907770232"/>
      </c:barChart>
      <c:catAx>
        <c:axId val="873840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7770232"/>
        <c:crosses val="autoZero"/>
        <c:auto val="1"/>
        <c:lblAlgn val="ctr"/>
        <c:lblOffset val="100"/>
        <c:noMultiLvlLbl val="0"/>
      </c:catAx>
      <c:valAx>
        <c:axId val="1907770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840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'[THE LANGUAGE AND SALARY DESCENDING ORDER .xlsx]Sheet3'!$I$1</c:f>
              <c:strCache>
                <c:ptCount val="1"/>
                <c:pt idx="0">
                  <c:v> SALARY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'[THE LANGUAGE AND SALARY DESCENDING ORDER .xlsx]Sheet3'!$H$2:$H$11</c:f>
              <c:strCache>
                <c:ptCount val="10"/>
                <c:pt idx="0">
                  <c:v>Swift</c:v>
                </c:pt>
                <c:pt idx="1">
                  <c:v>Python</c:v>
                </c:pt>
                <c:pt idx="2">
                  <c:v>C++</c:v>
                </c:pt>
                <c:pt idx="3">
                  <c:v>Javascript</c:v>
                </c:pt>
                <c:pt idx="4">
                  <c:v>Java</c:v>
                </c:pt>
                <c:pt idx="5">
                  <c:v>GO</c:v>
                </c:pt>
                <c:pt idx="6">
                  <c:v>R</c:v>
                </c:pt>
                <c:pt idx="7">
                  <c:v>C#</c:v>
                </c:pt>
                <c:pt idx="8">
                  <c:v>SQL</c:v>
                </c:pt>
                <c:pt idx="9">
                  <c:v>PHP</c:v>
                </c:pt>
              </c:strCache>
            </c:strRef>
          </c:cat>
          <c:val>
            <c:numRef>
              <c:f>'[THE LANGUAGE AND SALARY DESCENDING ORDER .xlsx]Sheet3'!$I$2:$I$11</c:f>
              <c:numCache>
                <c:formatCode>_-[$$-409]* #,##0_ ;_-[$$-409]* \-#,##0\ ;_-[$$-409]* "-"??_ ;_-@_ </c:formatCode>
                <c:ptCount val="10"/>
                <c:pt idx="0">
                  <c:v>130801</c:v>
                </c:pt>
                <c:pt idx="1">
                  <c:v>114383</c:v>
                </c:pt>
                <c:pt idx="2">
                  <c:v>113865</c:v>
                </c:pt>
                <c:pt idx="3">
                  <c:v>110981</c:v>
                </c:pt>
                <c:pt idx="4">
                  <c:v>101013</c:v>
                </c:pt>
                <c:pt idx="5">
                  <c:v>94082</c:v>
                </c:pt>
                <c:pt idx="6">
                  <c:v>92037</c:v>
                </c:pt>
                <c:pt idx="7">
                  <c:v>88726</c:v>
                </c:pt>
                <c:pt idx="8">
                  <c:v>84793</c:v>
                </c:pt>
                <c:pt idx="9">
                  <c:v>84727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2E-4FBD-8F14-6E370BB6E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97083607"/>
        <c:axId val="887554568"/>
      </c:barChart>
      <c:catAx>
        <c:axId val="2970836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7554568"/>
        <c:crosses val="autoZero"/>
        <c:auto val="1"/>
        <c:lblAlgn val="ctr"/>
        <c:lblOffset val="100"/>
        <c:noMultiLvlLbl val="0"/>
      </c:catAx>
      <c:valAx>
        <c:axId val="887554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$-409]* #,##0_ ;_-[$$-409]* \-#,##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7083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8276" y="6264633"/>
                <a:ext cx="201564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63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63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63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63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63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27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customXml" Target="../ink/ink15.xml"/><Relationship Id="rId18" Type="http://schemas.openxmlformats.org/officeDocument/2006/relationships/customXml" Target="../ink/ink18.xml"/><Relationship Id="rId26" Type="http://schemas.openxmlformats.org/officeDocument/2006/relationships/customXml" Target="../ink/ink26.xml"/><Relationship Id="rId3" Type="http://schemas.openxmlformats.org/officeDocument/2006/relationships/image" Target="../media/image6.png"/><Relationship Id="rId21" Type="http://schemas.openxmlformats.org/officeDocument/2006/relationships/customXml" Target="../ink/ink21.xml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17" Type="http://schemas.openxmlformats.org/officeDocument/2006/relationships/image" Target="../media/image4.png"/><Relationship Id="rId25" Type="http://schemas.openxmlformats.org/officeDocument/2006/relationships/customXml" Target="../ink/ink25.xml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17.xml"/><Relationship Id="rId20" Type="http://schemas.openxmlformats.org/officeDocument/2006/relationships/customXml" Target="../ink/ink20.xml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11" Type="http://schemas.openxmlformats.org/officeDocument/2006/relationships/customXml" Target="../ink/ink14.xml"/><Relationship Id="rId24" Type="http://schemas.openxmlformats.org/officeDocument/2006/relationships/customXml" Target="../ink/ink24.xml"/><Relationship Id="rId32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customXml" Target="../ink/ink16.xml"/><Relationship Id="rId23" Type="http://schemas.openxmlformats.org/officeDocument/2006/relationships/customXml" Target="../ink/ink23.xml"/><Relationship Id="rId28" Type="http://schemas.openxmlformats.org/officeDocument/2006/relationships/customXml" Target="../ink/ink28.xml"/><Relationship Id="rId10" Type="http://schemas.openxmlformats.org/officeDocument/2006/relationships/customXml" Target="../ink/ink13.xml"/><Relationship Id="rId19" Type="http://schemas.openxmlformats.org/officeDocument/2006/relationships/customXml" Target="../ink/ink19.xml"/><Relationship Id="rId31" Type="http://schemas.openxmlformats.org/officeDocument/2006/relationships/customXml" Target="../ink/ink30.xml"/><Relationship Id="rId4" Type="http://schemas.openxmlformats.org/officeDocument/2006/relationships/customXml" Target="../ink/ink9.xml"/><Relationship Id="rId9" Type="http://schemas.openxmlformats.org/officeDocument/2006/relationships/customXml" Target="../ink/ink12.xml"/><Relationship Id="rId14" Type="http://schemas.openxmlformats.org/officeDocument/2006/relationships/image" Target="../media/image5.png"/><Relationship Id="rId22" Type="http://schemas.openxmlformats.org/officeDocument/2006/relationships/customXml" Target="../ink/ink22.xml"/><Relationship Id="rId27" Type="http://schemas.openxmlformats.org/officeDocument/2006/relationships/customXml" Target="../ink/ink27.xml"/><Relationship Id="rId30" Type="http://schemas.openxmlformats.org/officeDocument/2006/relationships/customXml" Target="../ink/ink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38.xml"/><Relationship Id="rId3" Type="http://schemas.openxmlformats.org/officeDocument/2006/relationships/customXml" Target="../ink/ink31.xml"/><Relationship Id="rId7" Type="http://schemas.openxmlformats.org/officeDocument/2006/relationships/customXml" Target="../ink/ink34.xml"/><Relationship Id="rId12" Type="http://schemas.openxmlformats.org/officeDocument/2006/relationships/customXml" Target="../ink/ink3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3.xml"/><Relationship Id="rId11" Type="http://schemas.openxmlformats.org/officeDocument/2006/relationships/customXml" Target="../ink/ink36.xml"/><Relationship Id="rId5" Type="http://schemas.openxmlformats.org/officeDocument/2006/relationships/customXml" Target="../ink/ink32.xml"/><Relationship Id="rId15" Type="http://schemas.openxmlformats.org/officeDocument/2006/relationships/customXml" Target="../ink/ink40.xm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customXml" Target="../ink/ink35.xml"/><Relationship Id="rId14" Type="http://schemas.openxmlformats.org/officeDocument/2006/relationships/customXml" Target="../ink/ink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f-courses-data.s3.us.cloud-object-storage.appdomain.cloud/IBM-DA0321EN-SkillsNetwork/LargeData/m2_survey_data.csv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2900302" cy="132556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0E659B"/>
                </a:solidFill>
                <a:latin typeface="IBM Plex Mono SemiBold"/>
              </a:rPr>
              <a:t>CAPSTONE PROJECT</a:t>
            </a:r>
            <a:endParaRPr lang="en-US">
              <a:solidFill>
                <a:srgbClr val="0E659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560007"/>
            <a:ext cx="5181600" cy="2616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MANJOT KAUR</a:t>
            </a:r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2022-12-13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488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5720" y="647491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5720" y="647491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5720" y="647491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602000" y="4898496"/>
                <a:ext cx="180000" cy="340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0844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0844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0376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3996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30520" y="867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41960" y="23308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2016720" y="37816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13904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9440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97200" y="8314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35856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IBM Plex Mono Text"/>
              </a:rPr>
              <a:t>Findings</a:t>
            </a:r>
          </a:p>
          <a:p>
            <a:pPr marL="0" indent="0">
              <a:buNone/>
            </a:pPr>
            <a:endParaRPr lang="en-US"/>
          </a:p>
          <a:p>
            <a:r>
              <a:rPr lang="en-US">
                <a:latin typeface="IBM Plex Mono Text"/>
              </a:rPr>
              <a:t>Currently MySQL is most worked with</a:t>
            </a:r>
            <a:endParaRPr lang="en-US"/>
          </a:p>
          <a:p>
            <a:r>
              <a:rPr lang="en-US">
                <a:latin typeface="IBM Plex Mono Text"/>
              </a:rPr>
              <a:t>In the future PostgreSQL will be mostly desired</a:t>
            </a:r>
          </a:p>
          <a:p>
            <a:r>
              <a:rPr lang="en-US">
                <a:latin typeface="IBM Plex Mono Text"/>
              </a:rPr>
              <a:t>Firebase and Elastic search are barely used.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9547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IBM Plex Mono Text"/>
              </a:rPr>
              <a:t>Implications</a:t>
            </a:r>
          </a:p>
          <a:p>
            <a:pPr marL="0" indent="0">
              <a:buNone/>
            </a:pPr>
            <a:endParaRPr lang="en-US"/>
          </a:p>
          <a:p>
            <a:r>
              <a:rPr lang="en-US">
                <a:latin typeface="IBM Plex Mono Text"/>
              </a:rPr>
              <a:t>Most respondents are currently working with MySQL</a:t>
            </a:r>
            <a:endParaRPr lang="en-US"/>
          </a:p>
          <a:p>
            <a:r>
              <a:rPr lang="en-US">
                <a:latin typeface="IBM Plex Mono Text"/>
              </a:rPr>
              <a:t>Data shows that in the future PostgreSQL will be most desired.</a:t>
            </a:r>
            <a:endParaRPr lang="en-US"/>
          </a:p>
          <a:p>
            <a:r>
              <a:rPr lang="en-US">
                <a:latin typeface="IBM Plex Mono Text"/>
              </a:rPr>
              <a:t>Firebase and Elastic search are barely considered by most respondents.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3142210"/>
            <a:ext cx="7068725" cy="2569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latin typeface="IBM Plex Mono Text"/>
              </a:rPr>
              <a:t>https://dataplatform.cloud.ibm.com/dashboards/d613f444-390b-4ce5-aad9-aef028a3de24/view/610aa4177d836de243e6e2e407cf2f0178637059b3bb845289877b495c637997a93f1590c82b4e5d89450231f0ef1a59cb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DASHBOARD TAB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Screenshot of dashboard tab 1 goes here</a:t>
            </a:r>
          </a:p>
        </p:txBody>
      </p:sp>
      <p:pic>
        <p:nvPicPr>
          <p:cNvPr id="4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38B53A6-1A9D-BA43-B79F-F614F9911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04" y="1527386"/>
            <a:ext cx="9398897" cy="475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DASHBOARD TAB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Screenshot of dashboard tab 2 goes here</a:t>
            </a:r>
          </a:p>
        </p:txBody>
      </p:sp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89C21EC-9D38-63FE-FC22-13D13C96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15" y="1325084"/>
            <a:ext cx="9864191" cy="48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DASHBOARD TAB 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Screenshot of dashboard tab 3 goes here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7E8092-107C-BC51-AE2D-709D936A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23" y="1406005"/>
            <a:ext cx="9857446" cy="492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IBM Plex Mono Text"/>
              </a:rPr>
              <a:t>Dashboard shows us top </a:t>
            </a:r>
            <a:r>
              <a:rPr lang="en-US" err="1">
                <a:latin typeface="IBM Plex Mono Text"/>
              </a:rPr>
              <a:t>languages,webframeworks</a:t>
            </a:r>
            <a:r>
              <a:rPr lang="en-US">
                <a:latin typeface="IBM Plex Mono Text"/>
              </a:rPr>
              <a:t> and platforms preferred by most respondents.</a:t>
            </a:r>
            <a:endParaRPr lang="en-US"/>
          </a:p>
          <a:p>
            <a:r>
              <a:rPr lang="en-US">
                <a:latin typeface="IBM Plex Mono Text"/>
              </a:rPr>
              <a:t>Its evidently clear that the majority of the respondents identify as man as depicted by the map.</a:t>
            </a: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Findings</a:t>
            </a:r>
          </a:p>
          <a:p>
            <a:pPr marL="0" indent="0">
              <a:buNone/>
            </a:pPr>
            <a:endParaRPr lang="en-US"/>
          </a:p>
          <a:p>
            <a:r>
              <a:rPr lang="en-US" err="1">
                <a:latin typeface="IBM Plex Mono Text"/>
              </a:rPr>
              <a:t>Javascript</a:t>
            </a:r>
            <a:r>
              <a:rPr lang="en-US">
                <a:latin typeface="IBM Plex Mono Text"/>
              </a:rPr>
              <a:t> is most worked with</a:t>
            </a:r>
            <a:endParaRPr lang="en-US"/>
          </a:p>
          <a:p>
            <a:r>
              <a:rPr lang="en-US">
                <a:latin typeface="IBM Plex Mono Text"/>
              </a:rPr>
              <a:t>Most desired database is MySQL</a:t>
            </a:r>
            <a:endParaRPr lang="en-US"/>
          </a:p>
          <a:p>
            <a:r>
              <a:rPr lang="en-US">
                <a:latin typeface="IBM Plex Mono Text"/>
              </a:rPr>
              <a:t>There are more respondents in the united states than any other country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Implications</a:t>
            </a:r>
          </a:p>
          <a:p>
            <a:pPr marL="0" indent="0">
              <a:buNone/>
            </a:pPr>
            <a:endParaRPr lang="en-US"/>
          </a:p>
          <a:p>
            <a:r>
              <a:rPr lang="en-US">
                <a:latin typeface="IBM Plex Mono Text"/>
              </a:rPr>
              <a:t>More people are taking on </a:t>
            </a:r>
            <a:r>
              <a:rPr lang="en-US" err="1">
                <a:latin typeface="IBM Plex Mono Text"/>
              </a:rPr>
              <a:t>Javascript</a:t>
            </a:r>
            <a:endParaRPr lang="en-US" err="1"/>
          </a:p>
          <a:p>
            <a:r>
              <a:rPr lang="en-US" err="1">
                <a:latin typeface="IBM Plex Mono Text"/>
              </a:rPr>
              <a:t>MySQL,Docker,javascript</a:t>
            </a:r>
            <a:r>
              <a:rPr lang="en-US">
                <a:latin typeface="IBM Plex Mono Text"/>
              </a:rPr>
              <a:t> and React.js have gained popularity.</a:t>
            </a:r>
          </a:p>
          <a:p>
            <a:r>
              <a:rPr lang="en-US">
                <a:latin typeface="IBM Plex Mono Text"/>
              </a:rPr>
              <a:t>The majority of the respondents identify as male.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IBM Plex Mono Text"/>
              </a:rPr>
              <a:t>Javascript</a:t>
            </a:r>
            <a:r>
              <a:rPr lang="en-US">
                <a:latin typeface="IBM Plex Mono Text"/>
              </a:rPr>
              <a:t> is the most preferred language.</a:t>
            </a:r>
          </a:p>
          <a:p>
            <a:r>
              <a:rPr lang="en-US">
                <a:latin typeface="IBM Plex Mono Text"/>
              </a:rPr>
              <a:t>MySQL is the most preferred database.</a:t>
            </a:r>
          </a:p>
          <a:p>
            <a:r>
              <a:rPr lang="en-US">
                <a:latin typeface="IBM Plex Mono Text"/>
              </a:rPr>
              <a:t>Most respondents are familiar with </a:t>
            </a:r>
          </a:p>
          <a:p>
            <a:r>
              <a:rPr lang="en-US">
                <a:latin typeface="IBM Plex Mono Text"/>
              </a:rPr>
              <a:t>Majority of the respondents identify as man.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7941" y="1374775"/>
            <a:ext cx="6815859" cy="4802188"/>
          </a:xfrm>
        </p:spPr>
        <p:txBody>
          <a:bodyPr/>
          <a:lstStyle/>
          <a:p>
            <a:r>
              <a:rPr lang="en-US"/>
              <a:t>Include any relevant additional charts, or tables that you may have created during the analysis phase.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pic>
        <p:nvPicPr>
          <p:cNvPr id="3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22469D7-D812-C146-43C8-C2841DF21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2693871"/>
            <a:ext cx="5543550" cy="3794358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56C111D-B9E6-AD34-B5A4-B6EA53DED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1901818"/>
            <a:ext cx="4514850" cy="35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/>
              <a:t> JOB POSTINGS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200" y="1594485"/>
            <a:ext cx="10692476" cy="34596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latin typeface="IBM Plex Mono Text"/>
              </a:rPr>
              <a:t>In Module 1 you have collected the job posting data using Job API in a file named “”. Present that data using a bar chart here. Order the bar chart in the descending order of the number of job postings.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FAB68FC-365A-8BA5-1981-8BD4873313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317020"/>
              </p:ext>
            </p:extLst>
          </p:nvPr>
        </p:nvGraphicFramePr>
        <p:xfrm>
          <a:off x="536575" y="2524125"/>
          <a:ext cx="115189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/>
              <a:t>Executive Summary</a:t>
            </a:r>
          </a:p>
          <a:p>
            <a:r>
              <a:rPr lang="en-US" sz="2200"/>
              <a:t>Introduction</a:t>
            </a:r>
          </a:p>
          <a:p>
            <a:r>
              <a:rPr lang="en-US" sz="2200"/>
              <a:t>Methodology</a:t>
            </a:r>
          </a:p>
          <a:p>
            <a:r>
              <a:rPr lang="en-US" sz="2200"/>
              <a:t>Results</a:t>
            </a:r>
          </a:p>
          <a:p>
            <a:pPr lvl="1"/>
            <a:r>
              <a:rPr lang="en-US" sz="1800"/>
              <a:t>Visualization – Charts</a:t>
            </a:r>
          </a:p>
          <a:p>
            <a:pPr lvl="1"/>
            <a:r>
              <a:rPr lang="en-US" sz="1800"/>
              <a:t>Dashboard</a:t>
            </a:r>
          </a:p>
          <a:p>
            <a:r>
              <a:rPr lang="en-US" sz="2200"/>
              <a:t>Discussion</a:t>
            </a:r>
          </a:p>
          <a:p>
            <a:pPr lvl="1"/>
            <a:r>
              <a:rPr lang="en-US" sz="1800"/>
              <a:t>Findings &amp; Implications</a:t>
            </a:r>
          </a:p>
          <a:p>
            <a:r>
              <a:rPr lang="en-US" sz="2200"/>
              <a:t>Conclusion</a:t>
            </a:r>
          </a:p>
          <a:p>
            <a:r>
              <a:rPr lang="en-US" sz="220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8120" y="782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8160" y="758232"/>
                <a:ext cx="182880" cy="340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088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/>
              <a:t>POPULAR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0705" y="2153285"/>
            <a:ext cx="10525371" cy="286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In Module 1 you have collected the job postings data using web scraping in a file named “</a:t>
            </a:r>
            <a:r>
              <a:rPr lang="en-IN" sz="2400"/>
              <a:t>popular-</a:t>
            </a:r>
            <a:r>
              <a:rPr lang="en-IN" sz="2400" err="1"/>
              <a:t>languages.csv</a:t>
            </a:r>
            <a:r>
              <a:rPr lang="en-US" sz="2200"/>
              <a:t>”. Present that data using a bar chart here. Order the bar chart in the descending order of salary.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E0B5BCC-4319-198A-5C45-82457446F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7908441"/>
              </p:ext>
            </p:extLst>
          </p:nvPr>
        </p:nvGraphicFramePr>
        <p:xfrm>
          <a:off x="276225" y="3178175"/>
          <a:ext cx="1188085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IBM Plex Mono Text"/>
              </a:rPr>
              <a:t>Programming Language Trends</a:t>
            </a:r>
          </a:p>
          <a:p>
            <a:r>
              <a:rPr lang="en-US" sz="2200">
                <a:latin typeface="IBM Plex Mono Text"/>
              </a:rPr>
              <a:t>Database Trends </a:t>
            </a:r>
          </a:p>
          <a:p>
            <a:r>
              <a:rPr lang="en-US" sz="2200">
                <a:latin typeface="IBM Plex Mono Text"/>
              </a:rPr>
              <a:t>Discussions</a:t>
            </a:r>
            <a:endParaRPr lang="en-US"/>
          </a:p>
          <a:p>
            <a:r>
              <a:rPr lang="en-US" sz="2200">
                <a:latin typeface="IBM Plex Mono Text"/>
              </a:rPr>
              <a:t>Conclusion </a:t>
            </a:r>
            <a:endParaRPr lang="en-US" sz="2200"/>
          </a:p>
          <a:p>
            <a:r>
              <a:rPr lang="en-US" sz="2200">
                <a:latin typeface="IBM Plex Mono Text"/>
              </a:rPr>
              <a:t>Appendix </a:t>
            </a: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latin typeface="IBM Plex Mono Text"/>
              </a:rPr>
              <a:t>Methodology</a:t>
            </a:r>
            <a:endParaRPr lang="en-US"/>
          </a:p>
          <a:p>
            <a:r>
              <a:rPr lang="en-US" sz="2200">
                <a:latin typeface="IBM Plex Mono Text"/>
              </a:rPr>
              <a:t>Results</a:t>
            </a:r>
          </a:p>
          <a:p>
            <a:r>
              <a:rPr lang="en-US" sz="2200">
                <a:latin typeface="IBM Plex Mono Text"/>
              </a:rPr>
              <a:t>Dashboards</a:t>
            </a:r>
          </a:p>
          <a:p>
            <a:r>
              <a:rPr lang="en-US" sz="2200">
                <a:latin typeface="IBM Plex Mono Text"/>
              </a:rPr>
              <a:t>Discussions</a:t>
            </a:r>
            <a:endParaRPr lang="en-US">
              <a:latin typeface="IBM Plex Mono Text"/>
            </a:endParaRPr>
          </a:p>
          <a:p>
            <a:pPr lvl="1"/>
            <a:r>
              <a:rPr lang="en-US" sz="1800">
                <a:latin typeface="IBM Plex Mono Text"/>
              </a:rPr>
              <a:t>findings</a:t>
            </a:r>
          </a:p>
          <a:p>
            <a:pPr lvl="1"/>
            <a:r>
              <a:rPr lang="en-US" sz="1800">
                <a:latin typeface="IBM Plex Mono Text"/>
              </a:rPr>
              <a:t>Implications 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IBM Plex Mono Text"/>
              </a:rPr>
              <a:t>Dashboard</a:t>
            </a:r>
            <a:endParaRPr lang="en-US" sz="2200"/>
          </a:p>
          <a:p>
            <a:r>
              <a:rPr lang="en-US" sz="2200">
                <a:latin typeface="IBM Plex Mono Text"/>
              </a:rPr>
              <a:t>Boxplot</a:t>
            </a:r>
            <a:endParaRPr lang="en-US" sz="2200"/>
          </a:p>
          <a:p>
            <a:r>
              <a:rPr lang="en-US" sz="2200">
                <a:latin typeface="IBM Plex Mono Text"/>
              </a:rPr>
              <a:t>Histogram</a:t>
            </a:r>
            <a:endParaRPr lang="en-US" sz="2200"/>
          </a:p>
          <a:p>
            <a:r>
              <a:rPr lang="en-US" sz="2200">
                <a:latin typeface="IBM Plex Mono Text"/>
              </a:rPr>
              <a:t>Bar charts </a:t>
            </a:r>
          </a:p>
          <a:p>
            <a:r>
              <a:rPr lang="en-US" sz="2200">
                <a:latin typeface="IBM Plex Mono Text"/>
              </a:rPr>
              <a:t>Data sources:</a:t>
            </a:r>
            <a:endParaRPr lang="en-US" sz="2200"/>
          </a:p>
          <a:p>
            <a:pPr lvl="1"/>
            <a:r>
              <a:rPr lang="en-US" sz="1800">
                <a:latin typeface="IBM Plex Mono Text"/>
                <a:hlinkClick r:id="rId2"/>
              </a:rPr>
              <a:t>https://cf-courses-data.s3.us.cloud-object-storage.appdomain.cloud/IBM-DA0321EN-SkillsNetwork/LargeData/m2_survey_data.csv</a:t>
            </a:r>
            <a:endParaRPr lang="en-US" sz="1800">
              <a:latin typeface="IBM Plex Mono Text"/>
            </a:endParaRPr>
          </a:p>
          <a:p>
            <a:pPr lvl="1"/>
            <a:r>
              <a:rPr lang="en-US" sz="1800"/>
              <a:t>https://cf-courses-data.s3.us.cloud-object-storage.appdomain.cloud/IBM-DA0321EN-SkillsNetwork/labs/datasets/Programming_Languages.html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C0ABC-20D3-ECB1-432C-BEE371F79859}"/>
              </a:ext>
            </a:extLst>
          </p:cNvPr>
          <p:cNvSpPr txBox="1"/>
          <p:nvPr/>
        </p:nvSpPr>
        <p:spPr>
          <a:xfrm>
            <a:off x="831850" y="1346200"/>
            <a:ext cx="9099550" cy="3687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accent1"/>
                </a:solidFill>
                <a:latin typeface="IBM Plex Mono Text"/>
                <a:cs typeface="Arial"/>
              </a:rPr>
              <a:t>Most of our respondents desire </a:t>
            </a:r>
            <a:r>
              <a:rPr lang="en-US" err="1">
                <a:solidFill>
                  <a:schemeClr val="accent1"/>
                </a:solidFill>
                <a:latin typeface="IBM Plex Mono Text"/>
                <a:cs typeface="Arial"/>
              </a:rPr>
              <a:t>Javascript</a:t>
            </a:r>
            <a:r>
              <a:rPr lang="en-US">
                <a:solidFill>
                  <a:schemeClr val="accent1"/>
                </a:solidFill>
                <a:latin typeface="IBM Plex Mono Text"/>
                <a:cs typeface="Arial"/>
              </a:rPr>
              <a:t> and Html/CSS​</a:t>
            </a:r>
            <a:endParaRPr lang="en-US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accent1"/>
                </a:solidFill>
                <a:latin typeface="IBM Plex Mono Text"/>
                <a:cs typeface="Arial"/>
              </a:rPr>
              <a:t>Few of the respondents are currently using PHP or C++.​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accent1"/>
                </a:solidFill>
                <a:latin typeface="IBM Plex Mono Text"/>
                <a:cs typeface="Arial"/>
              </a:rPr>
              <a:t>In the future we estimate that very few respondents will use Go and Kotlin.​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Most respondents are currently working with MySQL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Data shows that in the future PostgreSQL will be most desired.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Firebase and Elastic search are barely considered by most respondents.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Dashboard shows us top languages, 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webframeworks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 and platforms preferred by most respondents.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Its evidently clear that the majority of the respondents identify as man as depicted by the map.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&lt;Bar chart of top 5 programming languages for the current year goes here.&gt;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&lt; Bar chart of top 5 programming languages for the next year goes here.&gt;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6DC3D3E-4B18-1D22-20C2-45837C2F6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324957"/>
            <a:ext cx="4870450" cy="3954335"/>
          </a:xfrm>
          <a:prstGeom prst="rect">
            <a:avLst/>
          </a:prstGeom>
        </p:spPr>
      </p:pic>
      <p:pic>
        <p:nvPicPr>
          <p:cNvPr id="6" name="Picture 6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1F80DB2C-771E-8DAA-2CB1-3014CFD9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2464657"/>
            <a:ext cx="5568950" cy="38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IBM Plex Mono Text"/>
              </a:rPr>
              <a:t>Findings</a:t>
            </a:r>
          </a:p>
          <a:p>
            <a:pPr marL="0" indent="0">
              <a:buNone/>
            </a:pPr>
            <a:endParaRPr lang="en-US"/>
          </a:p>
          <a:p>
            <a:r>
              <a:rPr lang="en-US" err="1">
                <a:latin typeface="IBM Plex Mono Text"/>
              </a:rPr>
              <a:t>Javascript</a:t>
            </a:r>
            <a:r>
              <a:rPr lang="en-US">
                <a:latin typeface="IBM Plex Mono Text"/>
              </a:rPr>
              <a:t> and Html/CSS are most used.</a:t>
            </a:r>
            <a:endParaRPr lang="en-US"/>
          </a:p>
          <a:p>
            <a:r>
              <a:rPr lang="en-US">
                <a:latin typeface="IBM Plex Mono Text"/>
              </a:rPr>
              <a:t>PHP,C++ are currently not favored.</a:t>
            </a:r>
            <a:endParaRPr lang="en-US"/>
          </a:p>
          <a:p>
            <a:r>
              <a:rPr lang="en-US">
                <a:latin typeface="IBM Plex Mono Text"/>
              </a:rPr>
              <a:t>Go and Kotlin will be less desired in the future.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IBM Plex Mono Text"/>
              </a:rPr>
              <a:t>Implications</a:t>
            </a:r>
          </a:p>
          <a:p>
            <a:pPr marL="0" indent="0">
              <a:buNone/>
            </a:pPr>
            <a:endParaRPr lang="en-US"/>
          </a:p>
          <a:p>
            <a:r>
              <a:rPr lang="en-US">
                <a:latin typeface="IBM Plex Mono Text"/>
              </a:rPr>
              <a:t>Most of our respondents desire </a:t>
            </a:r>
            <a:r>
              <a:rPr lang="en-US" err="1">
                <a:latin typeface="IBM Plex Mono Text"/>
              </a:rPr>
              <a:t>Javascript</a:t>
            </a:r>
            <a:r>
              <a:rPr lang="en-US">
                <a:latin typeface="IBM Plex Mono Text"/>
              </a:rPr>
              <a:t> and Html/CSS</a:t>
            </a:r>
            <a:endParaRPr lang="en-US"/>
          </a:p>
          <a:p>
            <a:r>
              <a:rPr lang="en-US">
                <a:latin typeface="IBM Plex Mono Text"/>
              </a:rPr>
              <a:t>Few of the respondents are currently using PHP or C++.</a:t>
            </a:r>
          </a:p>
          <a:p>
            <a:r>
              <a:rPr lang="en-US">
                <a:latin typeface="IBM Plex Mono Text"/>
              </a:rPr>
              <a:t>In the future we estimate that very few respondents will use Go and Kotlin.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&lt; Bar chart of top 5 databases for the current year goes here 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&lt; Bar chart of top 5 databases for the next year goes here.&gt;</a:t>
            </a:r>
          </a:p>
        </p:txBody>
      </p:sp>
      <p:pic>
        <p:nvPicPr>
          <p:cNvPr id="5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6A8884A1-5876-6158-3456-F8D24403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229707"/>
            <a:ext cx="5137150" cy="3662235"/>
          </a:xfrm>
          <a:prstGeom prst="rect">
            <a:avLst/>
          </a:prstGeom>
        </p:spPr>
      </p:pic>
      <p:pic>
        <p:nvPicPr>
          <p:cNvPr id="9" name="Picture 10" descr="Chart, funnel chart&#10;&#10;Description automatically generated">
            <a:extLst>
              <a:ext uri="{FF2B5EF4-FFF2-40B4-BE49-F238E27FC236}">
                <a16:creationId xmlns:a16="http://schemas.microsoft.com/office/drawing/2014/main" id="{5309311A-349B-2E52-FF30-4D102A97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2228850"/>
            <a:ext cx="4940300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SLIDE_TEMPLATE_skill_network</vt:lpstr>
      <vt:lpstr>CAPSTONE PROJECT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revision>7</cp:revision>
  <dcterms:created xsi:type="dcterms:W3CDTF">2020-10-28T18:29:43Z</dcterms:created>
  <dcterms:modified xsi:type="dcterms:W3CDTF">2022-12-21T17:28:36Z</dcterms:modified>
</cp:coreProperties>
</file>